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notesMasterIdLst>
    <p:notesMasterId r:id="rId8"/>
  </p:notesMasterIdLst>
  <p:handoutMasterIdLst>
    <p:handoutMasterId r:id="rId9"/>
  </p:handoutMasterIdLst>
  <p:sldIdLst>
    <p:sldId id="382" r:id="rId7"/>
  </p:sldIdLst>
  <p:sldSz cx="21383625" cy="30275213"/>
  <p:notesSz cx="9296400" cy="14782800"/>
  <p:embeddedFontLst>
    <p:embeddedFont>
      <p:font typeface="Futura Bold" panose="00000900000000000000" pitchFamily="2" charset="0"/>
      <p:regular r:id="rId10"/>
    </p:embeddedFont>
    <p:embeddedFont>
      <p:font typeface="Futura Medium" panose="000004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1pPr>
    <a:lvl2pPr marL="165301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2pPr>
    <a:lvl3pPr marL="3306023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3pPr>
    <a:lvl4pPr marL="4959032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4pPr>
    <a:lvl5pPr marL="6612044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5pPr>
    <a:lvl6pPr marL="826505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65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7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1" autoAdjust="0"/>
    <p:restoredTop sz="95455" autoAdjust="0"/>
  </p:normalViewPr>
  <p:slideViewPr>
    <p:cSldViewPr snapToGrid="0" snapToObjects="1" showGuides="1">
      <p:cViewPr varScale="1">
        <p:scale>
          <a:sx n="16" d="100"/>
          <a:sy n="16" d="100"/>
        </p:scale>
        <p:origin x="2112" y="72"/>
      </p:cViewPr>
      <p:guideLst>
        <p:guide orient="horz" pos="9535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160" y="72"/>
      </p:cViewPr>
      <p:guideLst>
        <p:guide orient="horz" pos="4657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font" Target="fonts/font2.fntdata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22/05/2017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22/05/2017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1109663"/>
            <a:ext cx="3914775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903" tIns="67952" rIns="135903" bIns="6795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7021832"/>
            <a:ext cx="7437120" cy="6652260"/>
          </a:xfrm>
          <a:prstGeom prst="rect">
            <a:avLst/>
          </a:prstGeom>
        </p:spPr>
        <p:txBody>
          <a:bodyPr vert="horz" lIns="135903" tIns="67952" rIns="135903" bIns="67952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l">
              <a:defRPr sz="18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14041094"/>
            <a:ext cx="4028440" cy="739140"/>
          </a:xfrm>
          <a:prstGeom prst="rect">
            <a:avLst/>
          </a:prstGeom>
        </p:spPr>
        <p:txBody>
          <a:bodyPr vert="horz" lIns="135903" tIns="67952" rIns="135903" bIns="67952" rtlCol="0" anchor="b"/>
          <a:lstStyle>
            <a:lvl1pPr algn="r">
              <a:defRPr sz="18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06023" rtl="0" eaLnBrk="1" latinLnBrk="0" hangingPunct="1">
      <a:defRPr sz="4339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165301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2pPr>
    <a:lvl3pPr marL="3306023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3pPr>
    <a:lvl4pPr marL="4959032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4pPr>
    <a:lvl5pPr marL="6612044" algn="l" defTabSz="3306023" rtl="0" eaLnBrk="1" latinLnBrk="0" hangingPunct="1">
      <a:defRPr sz="4339" kern="1200">
        <a:solidFill>
          <a:schemeClr val="tx1"/>
        </a:solidFill>
        <a:latin typeface="Futura Medium"/>
        <a:ea typeface="+mn-ea"/>
        <a:cs typeface="+mn-cs"/>
      </a:defRPr>
    </a:lvl5pPr>
    <a:lvl6pPr marL="826505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6pPr>
    <a:lvl7pPr marL="9918067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7pPr>
    <a:lvl8pPr marL="11571076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8pPr>
    <a:lvl9pPr marL="13224088" algn="l" defTabSz="3306023" rtl="0" eaLnBrk="1" latinLnBrk="0" hangingPunct="1">
      <a:defRPr sz="43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0813" y="1109663"/>
            <a:ext cx="3914775" cy="554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08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13500" userDrawn="1">
          <p15:clr>
            <a:srgbClr val="FBAE40"/>
          </p15:clr>
        </p15:guide>
        <p15:guide id="2" orient="horz" pos="98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984" y="6748852"/>
            <a:ext cx="19593304" cy="21325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984" y="3146717"/>
            <a:ext cx="19593304" cy="33286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891002" y="2242608"/>
            <a:ext cx="2227433" cy="3363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6508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99993" y="28558819"/>
            <a:ext cx="7779121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960875" y="28558823"/>
            <a:ext cx="2525625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Date Month 2016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861545" y="28558819"/>
            <a:ext cx="623626" cy="104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898454" y="28558819"/>
            <a:ext cx="5893125" cy="1048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</a:t>
            </a:r>
            <a:r>
              <a:rPr lang="en-AU" sz="850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B.V</a:t>
            </a:r>
            <a:r>
              <a:rPr lang="en-AU" sz="850" dirty="0">
                <a:solidFill>
                  <a:schemeClr val="tx1"/>
                </a:solidFill>
                <a:latin typeface="+mn-lt"/>
                <a:cs typeface="Arial" pitchFamily="34" charset="0"/>
              </a:rPr>
              <a:t>.</a:t>
            </a:r>
            <a:endParaRPr lang="en-GB" sz="85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extBox 8" descr="CONFIDENTIAL_TAG_0xFFEE"/>
          <p:cNvSpPr txBox="1"/>
          <p:nvPr userDrawn="1"/>
        </p:nvSpPr>
        <p:spPr bwMode="auto">
          <a:xfrm>
            <a:off x="14849291" y="28558821"/>
            <a:ext cx="1893342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35" userDrawn="1">
          <p15:clr>
            <a:srgbClr val="F26B43"/>
          </p15:clr>
        </p15:guide>
        <p15:guide id="2" pos="561" userDrawn="1">
          <p15:clr>
            <a:srgbClr val="F26B43"/>
          </p15:clr>
        </p15:guide>
        <p15:guide id="3" pos="12903" userDrawn="1">
          <p15:clr>
            <a:srgbClr val="F26B43"/>
          </p15:clr>
        </p15:guide>
        <p15:guide id="4" orient="horz" pos="1960" userDrawn="1">
          <p15:clr>
            <a:srgbClr val="F26B43"/>
          </p15:clr>
        </p15:guide>
        <p15:guide id="5" orient="horz" pos="4251" userDrawn="1">
          <p15:clr>
            <a:srgbClr val="F26B43"/>
          </p15:clr>
        </p15:guide>
        <p15:guide id="6" orient="horz" pos="4097" userDrawn="1">
          <p15:clr>
            <a:srgbClr val="F26B43"/>
          </p15:clr>
        </p15:guide>
        <p15:guide id="7" orient="horz" pos="17972" userDrawn="1">
          <p15:clr>
            <a:srgbClr val="F26B43"/>
          </p15:clr>
        </p15:guide>
        <p15:guide id="8" orient="horz" pos="17685" userDrawn="1">
          <p15:clr>
            <a:srgbClr val="F26B43"/>
          </p15:clr>
        </p15:guide>
        <p15:guide id="9" pos="6603" userDrawn="1">
          <p15:clr>
            <a:srgbClr val="F26B43"/>
          </p15:clr>
        </p15:guide>
        <p15:guide id="10" pos="6867" userDrawn="1">
          <p15:clr>
            <a:srgbClr val="F26B43"/>
          </p15:clr>
        </p15:guide>
        <p15:guide id="11" orient="horz" pos="1413" userDrawn="1">
          <p15:clr>
            <a:srgbClr val="F26B43"/>
          </p15:clr>
        </p15:guide>
        <p15:guide id="12" orient="horz" pos="1625" userDrawn="1">
          <p15:clr>
            <a:srgbClr val="F26B43"/>
          </p15:clr>
        </p15:guide>
        <p15:guide id="13" pos="1966" userDrawn="1">
          <p15:clr>
            <a:srgbClr val="F26B43"/>
          </p15:clr>
        </p15:guide>
        <p15:guide id="14" orient="horz" pos="186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383624" cy="302741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861545" y="28558819"/>
            <a:ext cx="623626" cy="1048905"/>
          </a:xfrm>
        </p:spPr>
        <p:txBody>
          <a:bodyPr/>
          <a:lstStyle/>
          <a:p>
            <a:fld id="{D32BAE6A-B452-4007-8177-56DD051636F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863044" y="23093545"/>
            <a:ext cx="7176332" cy="3162797"/>
          </a:xfrm>
        </p:spPr>
        <p:txBody>
          <a:bodyPr/>
          <a:lstStyle/>
          <a:p>
            <a:r>
              <a:rPr lang="en-GB" sz="7200" dirty="0">
                <a:solidFill>
                  <a:schemeClr val="accent2"/>
                </a:solidFill>
              </a:rPr>
              <a:t>SAFETY DAY IS</a:t>
            </a:r>
            <a:r>
              <a:rPr lang="en-GB" sz="8000" dirty="0">
                <a:solidFill>
                  <a:schemeClr val="accent2"/>
                </a:solidFill>
              </a:rPr>
              <a:t> </a:t>
            </a:r>
            <a:r>
              <a:rPr lang="en-GB" sz="7200" dirty="0">
                <a:solidFill>
                  <a:schemeClr val="accent2"/>
                </a:solidFill>
              </a:rPr>
              <a:t>EVERYDAY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863044" y="9878831"/>
            <a:ext cx="17377456" cy="34820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3400" dirty="0">
                <a:solidFill>
                  <a:schemeClr val="bg1"/>
                </a:solidFill>
              </a:rPr>
              <a:t>Let the conversation continue…..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1596344" y="1600607"/>
            <a:ext cx="18256247" cy="70733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r>
              <a:rPr lang="en-GB" sz="19000" dirty="0">
                <a:solidFill>
                  <a:schemeClr val="bg1"/>
                </a:solidFill>
              </a:rPr>
              <a:t>What Risks have YOU Normalised?</a:t>
            </a:r>
            <a:endParaRPr lang="en-GB" sz="19000" dirty="0">
              <a:solidFill>
                <a:srgbClr val="FBCE07"/>
              </a:solidFill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4107992" y="13373799"/>
            <a:ext cx="15744599" cy="3526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500"/>
              </a:lnSpc>
            </a:pPr>
            <a:endParaRPr lang="en-GB" sz="15800" dirty="0">
              <a:solidFill>
                <a:srgbClr val="FBCE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888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>
            <a:solidFill>
              <a:srgbClr val="595959"/>
            </a:solidFill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Shell Template - Widescreen - V34.potx" id="{7BFBBB3A-E528-4765-BDB8-438CC2EAEFC0}" vid="{FD2A2A2E-FE12-499F-AFD0-F3B577BA1856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Shell Document Base</p:Name>
  <p:Description/>
  <p:Statement/>
  <p:PolicyItems/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E484A23FF98E074097E7820D697B1754" ma:contentTypeVersion="246" ma:contentTypeDescription="Shell Document Content Type" ma:contentTypeScope="" ma:versionID="589bfa2f0a6c9c1f0e5c26adf32868af">
  <xsd:schema xmlns:xsd="http://www.w3.org/2001/XMLSchema" xmlns:xs="http://www.w3.org/2001/XMLSchema" xmlns:p="http://schemas.microsoft.com/office/2006/metadata/properties" xmlns:ns1="http://schemas.microsoft.com/sharepoint/v3" xmlns:ns2="9a4e791b-360e-45ce-a94c-1c36ffb09495" xmlns:ns4="http://schemas.microsoft.com/sharepoint/v4" xmlns:ns5="759ee409-fd41-41c6-93dc-9c4c3d6ef115" targetNamespace="http://schemas.microsoft.com/office/2006/metadata/properties" ma:root="true" ma:fieldsID="2540e915e3783611f5d0a1f0b7e36609" ns1:_="" ns2:_="" ns4:_="" ns5:_="">
    <xsd:import namespace="http://schemas.microsoft.com/sharepoint/v3"/>
    <xsd:import namespace="9a4e791b-360e-45ce-a94c-1c36ffb09495"/>
    <xsd:import namespace="http://schemas.microsoft.com/sharepoint/v4"/>
    <xsd:import namespace="759ee409-fd41-41c6-93dc-9c4c3d6ef11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1:Shell_x0020_SharePoint_x0020_SAEF_x0020_SecurityClassificationTaxHTField0" minOccurs="0"/>
                <xsd:element ref="ns1:Shell_x0020_SharePoint_x0020_SAEF_x0020_ExportControlClassificationTaxHTField0" minOccurs="0"/>
                <xsd:element ref="ns1:Shell_x0020_SharePoint_x0020_SAEF_x0020_DocumentStatusTaxHTField0" minOccurs="0"/>
                <xsd:element ref="ns1:Shell_x0020_SharePoint_x0020_SAEF_x0020_DocumentTypeTaxHTField0" minOccurs="0"/>
                <xsd:element ref="ns1:Shell_x0020_SharePoint_x0020_SAEF_x0020_Owner" minOccurs="0"/>
                <xsd:element ref="ns1:Shell_x0020_SharePoint_x0020_SAEF_x0020_BusinessTaxHTField0" minOccurs="0"/>
                <xsd:element ref="ns1:Shell_x0020_SharePoint_x0020_SAEF_x0020_BusinessUnitRegionTaxHTField0" minOccurs="0"/>
                <xsd:element ref="ns1:Shell_x0020_SharePoint_x0020_SAEF_x0020_GlobalFunctionTaxHTField0" minOccurs="0"/>
                <xsd:element ref="ns1:Shell_x0020_SharePoint_x0020_SAEF_x0020_BusinessProcessTaxHTField0" minOccurs="0"/>
                <xsd:element ref="ns1:Shell_x0020_SharePoint_x0020_SAEF_x0020_LegalEntityTaxHTField0" minOccurs="0"/>
                <xsd:element ref="ns1:Shell_x0020_SharePoint_x0020_SAEF_x0020_WorkgroupIDTaxHTField0" minOccurs="0"/>
                <xsd:element ref="ns1:Shell_x0020_SharePoint_x0020_SAEF_x0020_AssetIdentifier" minOccurs="0"/>
                <xsd:element ref="ns1:Shell_x0020_SharePoint_x0020_SAEF_x0020_SiteCollectionName"/>
                <xsd:element ref="ns1:Shell_x0020_SharePoint_x0020_SAEF_x0020_SiteOwner"/>
                <xsd:element ref="ns1:Shell_x0020_SharePoint_x0020_SAEF_x0020_LanguageTaxHTField0" minOccurs="0"/>
                <xsd:element ref="ns1:Shell_x0020_SharePoint_x0020_SAEF_x0020_CountryOfJurisdictionTaxHTField0" minOccurs="0"/>
                <xsd:element ref="ns1:Shell_x0020_SharePoint_x0020_SAEF_x0020_Collection"/>
                <xsd:element ref="ns1:Shell_x0020_SharePoint_x0020_SAEF_x0020_KeepFileLocal"/>
                <xsd:element ref="ns2:_dlc_DocId" minOccurs="0"/>
                <xsd:element ref="ns2:_dlc_DocIdPersistId" minOccurs="0"/>
                <xsd:element ref="ns1:Shell_x0020_SharePoint_x0020_SAEF_x0020_FilePlanRecordType" minOccurs="0"/>
                <xsd:element ref="ns1:Shell_x0020_SharePoint_x0020_SAEF_x0020_RecordStatus" minOccurs="0"/>
                <xsd:element ref="ns1:Shell_x0020_SharePoint_x0020_SAEF_x0020_Declarer" minOccurs="0"/>
                <xsd:element ref="ns1:Shell_x0020_SharePoint_x0020_SAEF_x0020_IsRecord" minOccurs="0"/>
                <xsd:element ref="ns1:Shell_x0020_SharePoint_x0020_SAEF_x0020_TRIMRecordNumber" minOccurs="0"/>
                <xsd:element ref="ns1:_dlc_Exempt" minOccurs="0"/>
                <xsd:element ref="ns1:_dlc_ExpireDateSaved" minOccurs="0"/>
                <xsd:element ref="ns1:_dlc_ExpireDate" minOccurs="0"/>
                <xsd:element ref="ns4:IconOverlay" minOccurs="0"/>
                <xsd:element ref="ns1:AverageRating" minOccurs="0"/>
                <xsd:element ref="ns1:RatingCount" minOccurs="0"/>
                <xsd:element ref="ns2:TaxCatchAll" minOccurs="0"/>
                <xsd:element ref="ns5:Description0" minOccurs="0"/>
                <xsd:element ref="ns5:Category" minOccurs="0"/>
                <xsd:element ref="ns5:Material_x0020_Type" minOccurs="0"/>
                <xsd:element ref="ns5:Translation" minOccurs="0"/>
                <xsd:element ref="ns5:SafetyDay_x0020_Theme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ell_x0020_SharePoint_x0020_SAEF_x0020_SecurityClassificationTaxHTField0" ma:index="3" ma:taxonomy="true" ma:internalName="Shell_x0020_SharePoint_x0020_SAEF_x0020_SecurityClassificationTaxHTField0" ma:taxonomyFieldName="Shell_x0020_SharePoint_x0020_SAEF_x0020_SecurityClassification" ma:displayName="Security Classification" ma:default="8;#Unrestricted|a6bcf75a-a979-458c-83c1-40defbdcf8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ExportControlClassificationTaxHTField0" ma:index="5" ma:taxonomy="true" ma:internalName="Shell_x0020_SharePoint_x0020_SAEF_x0020_ExportControlClassificationTaxHTField0" ma:taxonomyFieldName="Shell_x0020_SharePoint_x0020_SAEF_x0020_ExportControlClassification" ma:displayName="Export Control" ma:default="7;#Non-US content - Non Controlled|2ac8835e-0587-4096-a6e2-1f68da1e6cb3" ma:fieldId="{334f96ae-8e6f-4bca-bd92-9698e8369ad6}" ma:sspId="e3aebf70-341c-4d91-bdd3-aba9df361687" ma:termSetId="0a37200c-155d-4bd2-8a71-6ee4023d1a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StatusTaxHTField0" ma:index="7" ma:taxonomy="true" ma:internalName="Shell_x0020_SharePoint_x0020_SAEF_x0020_DocumentStatusTaxHTField0" ma:taxonomyFieldName="Shell_x0020_SharePoint_x0020_SAEF_x0020_DocumentStatus" ma:displayName="Document Status" ma:default="13;#Draft|1c86f377-7d91-4c95-bd5b-c18c83fe0aa5" ma:fieldId="{627a77c6-2170-43dd-a0ef-eb6a3870ea75}" ma:sspId="e3aebf70-341c-4d91-bdd3-aba9df361687" ma:termSetId="935aba77-d2cb-414d-bb70-87b73a0515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DocumentTypeTaxHTField0" ma:index="9" ma:taxonomy="true" ma:internalName="Shell_x0020_SharePoint_x0020_SAEF_x0020_DocumentTypeTaxHTField0" ma:taxonomyFieldName="Shell_x0020_SharePoint_x0020_SAEF_x0020_DocumentType" ma:displayName="Document Type" ma:default="11;#ZZZ - Migrated - To be Selected|1eb88e7d-6fdc-49b5-8091-be70341798de" ma:fieldId="{566fdc14-b4fa-46ee-a88e-e2aac7ad2eac}" ma:sspId="e3aebf70-341c-4d91-bdd3-aba9df361687" ma:termSetId="fc277121-4925-4f62-a4f2-3a7776ee985a" ma:anchorId="7a9252b6-1cc6-41ba-a4b5-6815b748b7a6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Owner" ma:index="12" nillable="true" ma:displayName="Owner" ma:internalName="Shell_x0020_SharePoint_x0020_SAEF_x0020_Owner">
      <xsd:simpleType>
        <xsd:restriction base="dms:Text"/>
      </xsd:simpleType>
    </xsd:element>
    <xsd:element name="Shell_x0020_SharePoint_x0020_SAEF_x0020_BusinessTaxHTField0" ma:index="13" ma:taxonomy="true" ma:internalName="Shell_x0020_SharePoint_x0020_SAEF_x0020_BusinessTaxHTField0" ma:taxonomyFieldName="Shell_x0020_SharePoint_x0020_SAEF_x0020_Business" ma:displayName="Business" ma:default="1;#Business Function or Other|4d7122ee-2ff8-444d-9f0f-6a611b095945" ma:fieldId="{0d7acb72-5c17-4ee6-b184-d60d15597f6a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UnitRegionTaxHTField0" ma:index="15" ma:taxonomy="true" ma:internalName="Shell_x0020_SharePoint_x0020_SAEF_x0020_BusinessUnitRegionTaxHTField0" ma:taxonomyFieldName="Shell_x0020_SharePoint_x0020_SAEF_x0020_BusinessUnitRegion" ma:displayName="Business Unit/Region" ma:default="1;#Business Function or Other|4d7122ee-2ff8-444d-9f0f-6a611b095945" ma:fieldId="{98984985-015b-4079-8918-b5a01b45e4b3}" ma:sspId="e3aebf70-341c-4d91-bdd3-aba9df361687" ma:termSetId="f928660f-a52c-4d0d-a7a1-af45e8e16d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GlobalFunctionTaxHTField0" ma:index="17" ma:taxonomy="true" ma:internalName="Shell_x0020_SharePoint_x0020_SAEF_x0020_GlobalFunctionTaxHTField0" ma:taxonomyFieldName="Shell_x0020_SharePoint_x0020_SAEF_x0020_GlobalFunction" ma:displayName="Business Function" ma:default="2;#Safety and Environment|373d13aa-ee70-42ef-9fe6-33666abd68e8" ma:fieldId="{1284211f-8330-48b1-a5cc-ec1f0d9b0f7a}" ma:sspId="e3aebf70-341c-4d91-bdd3-aba9df361687" ma:termSetId="354c4cc3-2d4b-4608-9bbd-a538d7fca2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BusinessProcessTaxHTField0" ma:index="19" nillable="true" ma:taxonomy="true" ma:internalName="Shell_x0020_SharePoint_x0020_SAEF_x0020_BusinessProcessTaxHTField0" ma:taxonomyFieldName="Shell_x0020_SharePoint_x0020_SAEF_x0020_BusinessProcess" ma:displayName="Business Process" ma:default="6;#HSSE - Assure HSSE Compliance and Sustainable Development|d78dfb6b-0938-447b-8882-5c910412c316" ma:fieldId="{f7493bb9-5348-44de-a787-5c9f505950a2}" ma:sspId="e3aebf70-341c-4d91-bdd3-aba9df361687" ma:termSetId="f105a133-66fc-4406-afa4-8b472c9cdbb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LegalEntityTaxHTField0" ma:index="21" ma:taxonomy="true" ma:internalName="Shell_x0020_SharePoint_x0020_SAEF_x0020_LegalEntityTaxHTField0" ma:taxonomyFieldName="Shell_x0020_SharePoint_x0020_SAEF_x0020_LegalEntity" ma:displayName="Legal Entity" ma:default="3;#Shell International B.V.|9132d9f5-7ca8-4411-8616-d5538f34b7de" ma:fieldId="{529dd253-148e-4d10-9b8c-1444f6695d3b}" ma:sspId="e3aebf70-341c-4d91-bdd3-aba9df361687" ma:termSetId="94b6dd6e-4329-4f68-907b-ed5bdd50f8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WorkgroupIDTaxHTField0" ma:index="23" ma:taxonomy="true" ma:internalName="Shell_x0020_SharePoint_x0020_SAEF_x0020_WorkgroupIDTaxHTField0" ma:taxonomyFieldName="Shell_x0020_SharePoint_x0020_SAEF_x0020_WorkgroupID" ma:displayName="TRIM Workgroup" ma:default="9;#30155 - xxxxx|da17eb51-20a1-40d4-825b-203fd94afaa0" ma:fieldId="{c47cabfe-a1bc-4e26-91b8-d95c8ce41647}" ma:sspId="e3aebf70-341c-4d91-bdd3-aba9df361687" ma:termSetId="85736b86-0546-4c3b-b21c-7ab07eee05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AssetIdentifier" ma:index="25" nillable="true" ma:displayName="Asset Identifier" ma:hidden="true" ma:internalName="Shell_x0020_SharePoint_x0020_SAEF_x0020_AssetIdentifier">
      <xsd:simpleType>
        <xsd:restriction base="dms:Text"/>
      </xsd:simpleType>
    </xsd:element>
    <xsd:element name="Shell_x0020_SharePoint_x0020_SAEF_x0020_SiteCollectionName" ma:index="26" ma:displayName="Site Collection Name" ma:default="Safety Day" ma:hidden="true" ma:internalName="Shell_x0020_SharePoint_x0020_SAEF_x0020_SiteCollectionName">
      <xsd:simpleType>
        <xsd:restriction base="dms:Text"/>
      </xsd:simpleType>
    </xsd:element>
    <xsd:element name="Shell_x0020_SharePoint_x0020_SAEF_x0020_SiteOwner" ma:index="27" ma:displayName="Site Owner" ma:default="europe\ellen.hall" ma:hidden="true" ma:internalName="Shell_x0020_SharePoint_x0020_SAEF_x0020_SiteOwner">
      <xsd:simpleType>
        <xsd:restriction base="dms:Text"/>
      </xsd:simpleType>
    </xsd:element>
    <xsd:element name="Shell_x0020_SharePoint_x0020_SAEF_x0020_LanguageTaxHTField0" ma:index="28" ma:taxonomy="true" ma:internalName="Shell_x0020_SharePoint_x0020_SAEF_x0020_LanguageTaxHTField0" ma:taxonomyFieldName="Shell_x0020_SharePoint_x0020_SAEF_x0020_Language" ma:displayName="Language" ma:default="4;#English|bd3ad5ee-f0c3-40aa-8cc8-36ef09940af3" ma:fieldId="{a99e316a-5158-4b34-9a98-5674ef8a1639}" ma:sspId="e3aebf70-341c-4d91-bdd3-aba9df361687" ma:termSetId="b2561cd2-09b2-4dce-b5be-021768df6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untryOfJurisdictionTaxHTField0" ma:index="30" ma:taxonomy="true" ma:internalName="Shell_x0020_SharePoint_x0020_SAEF_x0020_CountryOfJurisdictionTaxHTField0" ma:taxonomyFieldName="Shell_x0020_SharePoint_x0020_SAEF_x0020_CountryOfJurisdiction" ma:displayName="Country of Jurisdiction" ma:default="5;#NETHERLANDS|54565ecb-470f-40ea-a584-819150a65a13" ma:fieldId="{dc07035f-7987-48f5-ba88-2d29e2b62c9e}" ma:sspId="e3aebf70-341c-4d91-bdd3-aba9df361687" ma:termSetId="a560ecad-89fd-4dcd-adad-4e15e7baec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ell_x0020_SharePoint_x0020_SAEF_x0020_Collection" ma:index="32" ma:displayName="Collection" ma:default="0" ma:hidden="true" ma:internalName="Shell_x0020_SharePoint_x0020_SAEF_x0020_Collection">
      <xsd:simpleType>
        <xsd:restriction base="dms:Boolean"/>
      </xsd:simpleType>
    </xsd:element>
    <xsd:element name="Shell_x0020_SharePoint_x0020_SAEF_x0020_KeepFileLocal" ma:index="33" ma:displayName="Keep File Local" ma:default="0" ma:hidden="true" ma:internalName="Shell_x0020_SharePoint_x0020_SAEF_x0020_KeepFileLocal" ma:readOnly="false">
      <xsd:simpleType>
        <xsd:restriction base="dms:Boolean"/>
      </xsd:simpleType>
    </xsd:element>
    <xsd:element name="Shell_x0020_SharePoint_x0020_SAEF_x0020_FilePlanRecordType" ma:index="42" nillable="true" ma:displayName="File Plan Record Type" ma:hidden="true" ma:internalName="Shell_x0020_SharePoint_x0020_SAEF_x0020_FilePlanRecordType">
      <xsd:simpleType>
        <xsd:restriction base="dms:Text"/>
      </xsd:simpleType>
    </xsd:element>
    <xsd:element name="Shell_x0020_SharePoint_x0020_SAEF_x0020_RecordStatus" ma:index="43" nillable="true" ma:displayName="Record Status" ma:hidden="true" ma:internalName="Shell_x0020_SharePoint_x0020_SAEF_x0020_RecordStatus">
      <xsd:simpleType>
        <xsd:restriction base="dms:Text"/>
      </xsd:simpleType>
    </xsd:element>
    <xsd:element name="Shell_x0020_SharePoint_x0020_SAEF_x0020_Declarer" ma:index="44" nillable="true" ma:displayName="Declarer" ma:hidden="true" ma:internalName="Shell_x0020_SharePoint_x0020_SAEF_x0020_Declarer">
      <xsd:simpleType>
        <xsd:restriction base="dms:Text"/>
      </xsd:simpleType>
    </xsd:element>
    <xsd:element name="Shell_x0020_SharePoint_x0020_SAEF_x0020_IsRecord" ma:index="45" nillable="true" ma:displayName="Is Record" ma:hidden="true" ma:internalName="Shell_x0020_SharePoint_x0020_SAEF_x0020_IsRecord">
      <xsd:simpleType>
        <xsd:restriction base="dms:Text"/>
      </xsd:simpleType>
    </xsd:element>
    <xsd:element name="Shell_x0020_SharePoint_x0020_SAEF_x0020_TRIMRecordNumber" ma:index="46" nillable="true" ma:displayName="TRIM Record Number" ma:hidden="true" ma:internalName="Shell_x0020_SharePoint_x0020_SAEF_x0020_TRIMRecordNumber">
      <xsd:simpleType>
        <xsd:restriction base="dms:Text"/>
      </xsd:simpleType>
    </xsd:element>
    <xsd:element name="_dlc_Exempt" ma:index="47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48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49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AverageRating" ma:index="51" nillable="true" ma:displayName="Rating (0-5)" ma:decimals="2" ma:description="Average value of all the ratings that have been submitted" ma:hidden="true" ma:internalName="AverageRating" ma:readOnly="true">
      <xsd:simpleType>
        <xsd:restriction base="dms:Number"/>
      </xsd:simpleType>
    </xsd:element>
    <xsd:element name="RatingCount" ma:index="52" nillable="true" ma:displayName="Number of Ratings" ma:decimals="0" ma:description="Number of ratings submitted" ma:hidden="true" ma:internalName="RatingCount" ma:readOnly="true">
      <xsd:simpleType>
        <xsd:restriction base="dms:Number"/>
      </xsd:simpleType>
    </xsd:element>
    <xsd:element name="RatedBy" ma:index="5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60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61" nillable="true" ma:displayName="Number of Likes" ma:internalName="LikesCount">
      <xsd:simpleType>
        <xsd:restriction base="dms:Unknown"/>
      </xsd:simpleType>
    </xsd:element>
    <xsd:element name="LikedBy" ma:index="62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e791b-360e-45ce-a94c-1c36ffb09495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PersistId" ma:index="4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3" nillable="true" ma:displayName="Taxonomy Catch All Column" ma:description="" ma:hidden="true" ma:list="{7f3f7d6d-d649-43e4-8634-cd07c23824ba}" ma:internalName="TaxCatchAll" ma:showField="CatchAllData" ma:web="9a4e791b-360e-45ce-a94c-1c36ffb09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6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0" nillable="true" ma:displayName="IconOverlay" ma:hidden="true" ma:internalName="IconOverlay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ee409-fd41-41c6-93dc-9c4c3d6ef115" elementFormDefault="qualified">
    <xsd:import namespace="http://schemas.microsoft.com/office/2006/documentManagement/types"/>
    <xsd:import namespace="http://schemas.microsoft.com/office/infopath/2007/PartnerControls"/>
    <xsd:element name="Description0" ma:index="54" nillable="true" ma:displayName="Document Description" ma:internalName="Description0">
      <xsd:simpleType>
        <xsd:restriction base="dms:Note">
          <xsd:maxLength value="255"/>
        </xsd:restriction>
      </xsd:simpleType>
    </xsd:element>
    <xsd:element name="Category" ma:index="55" nillable="true" ma:displayName="SafetyDay Category" ma:format="RadioButtons" ma:internalName="Category">
      <xsd:simpleType>
        <xsd:restriction base="dms:Choice">
          <xsd:enumeration value="Engagement Materials"/>
          <xsd:enumeration value="Promotional Materials"/>
          <xsd:enumeration value="Messages"/>
        </xsd:restriction>
      </xsd:simpleType>
    </xsd:element>
    <xsd:element name="Material_x0020_Type" ma:index="56" nillable="true" ma:displayName="SafetyDay Material Type" ma:default="Select..." ma:format="Dropdown" ma:internalName="Material_x0020_Type">
      <xsd:simpleType>
        <xsd:restriction base="dms:Choice">
          <xsd:enumeration value="Select..."/>
          <xsd:enumeration value="Editable Poster"/>
          <xsd:enumeration value="Engagement Guide"/>
          <xsd:enumeration value="Slide Template"/>
          <xsd:enumeration value="Film"/>
          <xsd:enumeration value="CEO Message"/>
        </xsd:restriction>
      </xsd:simpleType>
    </xsd:element>
    <xsd:element name="Translation" ma:index="57" nillable="true" ma:displayName="SafetyDay Translation" ma:format="Dropdown" ma:internalName="Translation">
      <xsd:simpleType>
        <xsd:restriction base="dms:Choice">
          <xsd:enumeration value="English"/>
          <xsd:enumeration value="Arabic"/>
          <xsd:enumeration value="Bengali"/>
          <xsd:enumeration value="Chinese"/>
          <xsd:enumeration value="Dutch"/>
          <xsd:enumeration value="French"/>
          <xsd:enumeration value="German"/>
          <xsd:enumeration value="Hindi"/>
          <xsd:enumeration value="Italian"/>
          <xsd:enumeration value="Japanese"/>
          <xsd:enumeration value="Kazakh"/>
          <xsd:enumeration value="Korean"/>
          <xsd:enumeration value="Malay"/>
          <xsd:enumeration value="Norwegian"/>
          <xsd:enumeration value="Polish"/>
          <xsd:enumeration value="Portuguese"/>
          <xsd:enumeration value="Russian"/>
          <xsd:enumeration value="Spanish"/>
          <xsd:enumeration value="Tagalog"/>
          <xsd:enumeration value="Thai"/>
          <xsd:enumeration value="Turkish"/>
          <xsd:enumeration value="Urdu"/>
        </xsd:restriction>
      </xsd:simpleType>
    </xsd:element>
    <xsd:element name="SafetyDay_x0020_Theme" ma:index="58" nillable="true" ma:displayName="SafetyDay Theme" ma:default="Select..." ma:format="Dropdown" ma:internalName="SafetyDay_x0020_Theme">
      <xsd:simpleType>
        <xsd:restriction base="dms:Choice">
          <xsd:enumeration value="Select..."/>
          <xsd:enumeration value="*General Safety Day"/>
          <xsd:enumeration value="----------------------------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4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ell_x0020_SharePoint_x0020_SAEF_x0020_SiteCollectionName xmlns="http://schemas.microsoft.com/sharepoint/v3">Safety Day</Shell_x0020_SharePoint_x0020_SAEF_x0020_SiteCollectionName>
    <Shell_x0020_SharePoint_x0020_SAEF_x0020_IsRecord xmlns="http://schemas.microsoft.com/sharepoint/v3" xsi:nil="true"/>
    <Shell_x0020_SharePoint_x0020_SAEF_x0020_Owner xmlns="http://schemas.microsoft.com/sharepoint/v3" xsi:nil="true"/>
    <LikesCount xmlns="http://schemas.microsoft.com/sharepoint/v3" xsi:nil="true"/>
    <Translation xmlns="759ee409-fd41-41c6-93dc-9c4c3d6ef115">English</Translation>
    <Shell_x0020_SharePoint_x0020_SAEF_x0020_Declarer xmlns="http://schemas.microsoft.com/sharepoint/v3" xsi:nil="true"/>
    <Shell_x0020_SharePoint_x0020_SAEF_x0020_GlobalFun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Safety and Environment</TermName>
          <TermId xmlns="http://schemas.microsoft.com/office/infopath/2007/PartnerControls">373d13aa-ee70-42ef-9fe6-33666abd68e8</TermId>
        </TermInfo>
      </Terms>
    </Shell_x0020_SharePoint_x0020_SAEF_x0020_GlobalFunctionTaxHTField0>
    <Shell_x0020_SharePoint_x0020_SAEF_x0020_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Company Communications to Employees [HSSE]</TermName>
          <TermId xmlns="http://schemas.microsoft.com/office/infopath/2007/PartnerControls">5401e8ab-aa1e-4cfd-bf49-55d1319cb32c</TermId>
        </TermInfo>
      </Terms>
    </Shell_x0020_SharePoint_x0020_SAEF_x0020_DocumentTypeTaxHTField0>
    <Material_x0020_Type xmlns="759ee409-fd41-41c6-93dc-9c4c3d6ef115">Editable Poster</Material_x0020_Type>
    <RatedBy xmlns="http://schemas.microsoft.com/sharepoint/v3">
      <UserInfo>
        <DisplayName/>
        <AccountId xsi:nil="true"/>
        <AccountType/>
      </UserInfo>
    </RatedBy>
    <_dlc_DocId xmlns="9a4e791b-360e-45ce-a94c-1c36ffb09495">AAAAA8529-1964099553-72</_dlc_DocId>
    <TaxCatchAll xmlns="9a4e791b-360e-45ce-a94c-1c36ffb09495">
      <Value>16</Value>
      <Value>10</Value>
      <Value>9</Value>
      <Value>8</Value>
      <Value>7</Value>
      <Value>6</Value>
      <Value>5</Value>
      <Value>4</Value>
      <Value>3</Value>
      <Value>2</Value>
      <Value>1</Value>
    </TaxCatchAll>
    <Shell_x0020_SharePoint_x0020_SAEF_x0020_SiteOwner xmlns="http://schemas.microsoft.com/sharepoint/v3">europe\ellen.hall</Shell_x0020_SharePoint_x0020_SAEF_x0020_SiteOwner>
    <Shell_x0020_SharePoint_x0020_SAEF_x0020_AssetIdentifier xmlns="http://schemas.microsoft.com/sharepoint/v3" xsi:nil="true"/>
    <Shell_x0020_SharePoint_x0020_SAEF_x0020_Languag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bd3ad5ee-f0c3-40aa-8cc8-36ef09940af3</TermId>
        </TermInfo>
      </Terms>
    </Shell_x0020_SharePoint_x0020_SAEF_x0020_LanguageTaxHTField0>
    <Shell_x0020_SharePoint_x0020_SAEF_x0020_TRIMRecordNumber xmlns="http://schemas.microsoft.com/sharepoint/v3" xsi:nil="true"/>
    <Shell_x0020_SharePoint_x0020_SAEF_x0020_Security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a6bcf75a-a979-458c-83c1-40defbdcf8ae</TermId>
        </TermInfo>
      </Terms>
    </Shell_x0020_SharePoint_x0020_SAEF_x0020_SecurityClassificationTaxHTField0>
    <Shell_x0020_SharePoint_x0020_SAEF_x0020_CountryOfJurisdic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NETHERLANDS</TermName>
          <TermId xmlns="http://schemas.microsoft.com/office/infopath/2007/PartnerControls">54565ecb-470f-40ea-a584-819150a65a13</TermId>
        </TermInfo>
      </Terms>
    </Shell_x0020_SharePoint_x0020_SAEF_x0020_CountryOfJurisdictionTaxHTField0>
    <Shell_x0020_SharePoint_x0020_SAEF_x0020_DocumentStatu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4ab27e0b-f232-4e2f-b033-17b51f68e2a5</TermId>
        </TermInfo>
      </Terms>
    </Shell_x0020_SharePoint_x0020_SAEF_x0020_DocumentStatusTaxHTField0>
    <Shell_x0020_SharePoint_x0020_SAEF_x0020_BusinessUnitReg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UnitRegionTaxHTField0>
    <Shell_x0020_SharePoint_x0020_SAEF_x0020_KeepFileLocal xmlns="http://schemas.microsoft.com/sharepoint/v3">false</Shell_x0020_SharePoint_x0020_SAEF_x0020_KeepFileLocal>
    <Shell_x0020_SharePoint_x0020_SAEF_x0020_RecordStatus xmlns="http://schemas.microsoft.com/sharepoint/v3" xsi:nil="true"/>
    <Shell_x0020_SharePoint_x0020_SAEF_x0020_Busin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Function or Other</TermName>
          <TermId xmlns="http://schemas.microsoft.com/office/infopath/2007/PartnerControls">4d7122ee-2ff8-444d-9f0f-6a611b095945</TermId>
        </TermInfo>
      </Terms>
    </Shell_x0020_SharePoint_x0020_SAEF_x0020_BusinessTaxHTField0>
    <Shell_x0020_SharePoint_x0020_SAEF_x0020_Business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HSSE - Assure HSSE Compliance and Sustainable Development</TermName>
          <TermId xmlns="http://schemas.microsoft.com/office/infopath/2007/PartnerControls">d78dfb6b-0938-447b-8882-5c910412c316</TermId>
        </TermInfo>
      </Terms>
    </Shell_x0020_SharePoint_x0020_SAEF_x0020_BusinessProcessTaxHTField0>
    <Shell_x0020_SharePoint_x0020_SAEF_x0020_WorkgroupID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30155 - xxxxx</TermName>
          <TermId xmlns="http://schemas.microsoft.com/office/infopath/2007/PartnerControls">da17eb51-20a1-40d4-825b-203fd94afaa0</TermId>
        </TermInfo>
      </Terms>
    </Shell_x0020_SharePoint_x0020_SAEF_x0020_WorkgroupIDTaxHTField0>
    <Shell_x0020_SharePoint_x0020_SAEF_x0020_Collection xmlns="http://schemas.microsoft.com/sharepoint/v3">false</Shell_x0020_SharePoint_x0020_SAEF_x0020_Collection>
    <IconOverlay xmlns="http://schemas.microsoft.com/sharepoint/v4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Shell_x0020_SharePoint_x0020_SAEF_x0020_ExportControlClassification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Non-US content - Non Controlled</TermName>
          <TermId xmlns="http://schemas.microsoft.com/office/infopath/2007/PartnerControls">2ac8835e-0587-4096-a6e2-1f68da1e6cb3</TermId>
        </TermInfo>
      </Terms>
    </Shell_x0020_SharePoint_x0020_SAEF_x0020_ExportControlClassificationTaxHTField0>
    <SafetyDay_x0020_Theme xmlns="759ee409-fd41-41c6-93dc-9c4c3d6ef115">*General Safety Day</SafetyDay_x0020_Theme>
    <_dlc_DocIdUrl xmlns="9a4e791b-360e-45ce-a94c-1c36ffb09495">
      <Url>https://eu001-sp.shell.com/sites/AAAAA8529/_layouts/15/DocIdRedir.aspx?ID=AAAAA8529-1964099553-72</Url>
      <Description>AAAAA8529-1964099553-72</Description>
    </_dlc_DocIdUrl>
    <Shell_x0020_SharePoint_x0020_SAEF_x0020_FilePlanRecordType xmlns="http://schemas.microsoft.com/sharepoint/v3" xsi:nil="true"/>
    <Shell_x0020_SharePoint_x0020_SAEF_x0020_LegalEntity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Shell International B.V.</TermName>
          <TermId xmlns="http://schemas.microsoft.com/office/infopath/2007/PartnerControls">9132d9f5-7ca8-4411-8616-d5538f34b7de</TermId>
        </TermInfo>
      </Terms>
    </Shell_x0020_SharePoint_x0020_SAEF_x0020_LegalEntityTaxHTField0>
    <Description0 xmlns="759ee409-fd41-41c6-93dc-9c4c3d6ef115" xsi:nil="true"/>
    <Category xmlns="759ee409-fd41-41c6-93dc-9c4c3d6ef115">Promotional Materials</Category>
  </documentManagement>
</p:properties>
</file>

<file path=customXml/itemProps1.xml><?xml version="1.0" encoding="utf-8"?>
<ds:datastoreItem xmlns:ds="http://schemas.openxmlformats.org/officeDocument/2006/customXml" ds:itemID="{56D50585-8C45-4871-B0FE-6B1B76BBC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5BEBB-404C-4A6C-97EC-267A3E09787A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1E96AB1A-C744-4B34-B3F1-68440F793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4e791b-360e-45ce-a94c-1c36ffb09495"/>
    <ds:schemaRef ds:uri="http://schemas.microsoft.com/sharepoint/v4"/>
    <ds:schemaRef ds:uri="759ee409-fd41-41c6-93dc-9c4c3d6ef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E23A71-E64D-420D-BDA3-20435774B35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DCB96CC-A816-49BF-A4B1-84AE41E52D42}">
  <ds:schemaRefs>
    <ds:schemaRef ds:uri="http://schemas.microsoft.com/office/infopath/2007/PartnerControls"/>
    <ds:schemaRef ds:uri="9a4e791b-360e-45ce-a94c-1c36ffb09495"/>
    <ds:schemaRef ds:uri="http://schemas.microsoft.com/office/2006/documentManagement/types"/>
    <ds:schemaRef ds:uri="http://www.w3.org/XML/1998/namespace"/>
    <ds:schemaRef ds:uri="http://schemas.microsoft.com/sharepoint/v4"/>
    <ds:schemaRef ds:uri="http://purl.org/dc/elements/1.1/"/>
    <ds:schemaRef ds:uri="http://purl.org/dc/terms/"/>
    <ds:schemaRef ds:uri="http://schemas.openxmlformats.org/package/2006/metadata/core-properties"/>
    <ds:schemaRef ds:uri="759ee409-fd41-41c6-93dc-9c4c3d6ef115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Shell Template - Widescreen - V34</Template>
  <TotalTime>0</TotalTime>
  <Words>17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Futura Bold</vt:lpstr>
      <vt:lpstr>Wingdings</vt:lpstr>
      <vt:lpstr>Futura Medium</vt:lpstr>
      <vt:lpstr>Arial</vt:lpstr>
      <vt:lpstr>Shell layouts with footer</vt:lpstr>
      <vt:lpstr>SAFETY DAY IS EVERYDAY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Day 2017: A1 poster - EDITABLE</dc:title>
  <dc:creator>Microsoft Office User</dc:creator>
  <cp:lastModifiedBy>Claypool, Robert SPLC-DPO/74</cp:lastModifiedBy>
  <cp:revision>26</cp:revision>
  <cp:lastPrinted>2017-05-11T19:43:23Z</cp:lastPrinted>
  <dcterms:created xsi:type="dcterms:W3CDTF">2017-02-23T08:41:17Z</dcterms:created>
  <dcterms:modified xsi:type="dcterms:W3CDTF">2017-05-23T03:28:43Z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_dlc_policyId">
    <vt:lpwstr/>
  </property>
  <property fmtid="{D5CDD505-2E9C-101B-9397-08002B2CF9AE}" pid="5" name="ContentTypeId">
    <vt:lpwstr>0x0101006F0A470EEB1140E7AA14F4CE8A50B54C0001CB1477F4DD432AA86DD56CC3887AF400E484A23FF98E074097E7820D697B1754</vt:lpwstr>
  </property>
  <property fmtid="{D5CDD505-2E9C-101B-9397-08002B2CF9AE}" pid="6" name="ItemRetentionFormula">
    <vt:lpwstr/>
  </property>
  <property fmtid="{D5CDD505-2E9C-101B-9397-08002B2CF9AE}" pid="7" name="_dlc_DocIdItemGuid">
    <vt:lpwstr>df2f0790-6ee1-408f-85e0-f720ff30703c</vt:lpwstr>
  </property>
  <property fmtid="{D5CDD505-2E9C-101B-9397-08002B2CF9AE}" pid="8" name="Shell SharePoint SAEF SecurityClassification">
    <vt:lpwstr>8;#Unrestricted|a6bcf75a-a979-458c-83c1-40defbdcf8ae</vt:lpwstr>
  </property>
  <property fmtid="{D5CDD505-2E9C-101B-9397-08002B2CF9AE}" pid="9" name="Shell SharePoint SAEF LegalEntity">
    <vt:lpwstr>3;#Shell International B.V.|9132d9f5-7ca8-4411-8616-d5538f34b7de</vt:lpwstr>
  </property>
  <property fmtid="{D5CDD505-2E9C-101B-9397-08002B2CF9AE}" pid="10" name="Shell SharePoint SAEF BusinessUnitRegion">
    <vt:lpwstr>1;#Business Function or Other|4d7122ee-2ff8-444d-9f0f-6a611b095945</vt:lpwstr>
  </property>
  <property fmtid="{D5CDD505-2E9C-101B-9397-08002B2CF9AE}" pid="11" name="Shell SharePoint SAEF GlobalFunction">
    <vt:lpwstr>2;#Safety and Environment|373d13aa-ee70-42ef-9fe6-33666abd68e8</vt:lpwstr>
  </property>
  <property fmtid="{D5CDD505-2E9C-101B-9397-08002B2CF9AE}" pid="12" name="Shell SharePoint SAEF WorkgroupID">
    <vt:lpwstr>9;#30155 - xxxxx|da17eb51-20a1-40d4-825b-203fd94afaa0</vt:lpwstr>
  </property>
  <property fmtid="{D5CDD505-2E9C-101B-9397-08002B2CF9AE}" pid="13" name="Shell SharePoint SAEF CountryOfJurisdiction">
    <vt:lpwstr>5;#NETHERLANDS|54565ecb-470f-40ea-a584-819150a65a13</vt:lpwstr>
  </property>
  <property fmtid="{D5CDD505-2E9C-101B-9397-08002B2CF9AE}" pid="14" name="Shell SharePoint SAEF ExportControlClassification">
    <vt:lpwstr>7;#Non-US content - Non Controlled|2ac8835e-0587-4096-a6e2-1f68da1e6cb3</vt:lpwstr>
  </property>
  <property fmtid="{D5CDD505-2E9C-101B-9397-08002B2CF9AE}" pid="15" name="Shell SharePoint SAEF DocumentStatus">
    <vt:lpwstr>10;#Final|4ab27e0b-f232-4e2f-b033-17b51f68e2a5</vt:lpwstr>
  </property>
  <property fmtid="{D5CDD505-2E9C-101B-9397-08002B2CF9AE}" pid="16" name="Shell SharePoint SAEF Language">
    <vt:lpwstr>4;#English|bd3ad5ee-f0c3-40aa-8cc8-36ef09940af3</vt:lpwstr>
  </property>
  <property fmtid="{D5CDD505-2E9C-101B-9397-08002B2CF9AE}" pid="17" name="Shell SharePoint SAEF Business">
    <vt:lpwstr>1;#Business Function or Other|4d7122ee-2ff8-444d-9f0f-6a611b095945</vt:lpwstr>
  </property>
  <property fmtid="{D5CDD505-2E9C-101B-9397-08002B2CF9AE}" pid="18" name="Shell SharePoint SAEF BusinessProcess">
    <vt:lpwstr>6;#HSSE - Assure HSSE Compliance and Sustainable Development|d78dfb6b-0938-447b-8882-5c910412c316</vt:lpwstr>
  </property>
  <property fmtid="{D5CDD505-2E9C-101B-9397-08002B2CF9AE}" pid="19" name="Shell SharePoint SAEF DocumentType">
    <vt:lpwstr>16;#Company Communications to Employees [HSSE]|5401e8ab-aa1e-4cfd-bf49-55d1319cb32c</vt:lpwstr>
  </property>
  <property fmtid="{D5CDD505-2E9C-101B-9397-08002B2CF9AE}" pid="20" name="SafetyDay Activity Theme">
    <vt:lpwstr>Select...</vt:lpwstr>
  </property>
  <property fmtid="{D5CDD505-2E9C-101B-9397-08002B2CF9AE}" pid="21" name="SafetyDay Activity Title">
    <vt:lpwstr>Select...</vt:lpwstr>
  </property>
</Properties>
</file>